
<file path=[Content_Types].xml><?xml version="1.0" encoding="utf-8"?>
<Types xmlns="http://schemas.openxmlformats.org/package/2006/content-types">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0"/>
  </p:notesMasterIdLst>
  <p:handoutMasterIdLst>
    <p:handoutMasterId r:id="rId11"/>
  </p:handoutMasterIdLst>
  <p:sldIdLst>
    <p:sldId id="256" r:id="rId3"/>
    <p:sldId id="285" r:id="rId4"/>
    <p:sldId id="292" r:id="rId5"/>
    <p:sldId id="287" r:id="rId6"/>
    <p:sldId id="288" r:id="rId7"/>
    <p:sldId id="289" r:id="rId8"/>
    <p:sldId id="291" r:id="rId9"/>
  </p:sldIdLst>
  <p:sldSz cx="12192000" cy="6858000"/>
  <p:notesSz cx="6858000" cy="9144000"/>
  <p:embeddedFontLst>
    <p:embeddedFont>
      <p:font typeface="Microsoft YaHei" panose="020B0503020204020204" pitchFamily="34" charset="-122"/>
      <p:regular r:id="rId15"/>
    </p:embeddedFont>
    <p:embeddedFont>
      <p:font typeface="Gilroy" panose="00000400000000000000" charset="0"/>
      <p:regular r:id="rId16"/>
    </p:embeddedFont>
    <p:embeddedFont>
      <p:font typeface="Montserrat SemiBold" panose="00000700000000000000" charset="0"/>
      <p:bold r:id="rId17"/>
    </p:embeddedFont>
  </p:embeddedFontLst>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550" userDrawn="1">
          <p15:clr>
            <a:srgbClr val="A4A3A4"/>
          </p15:clr>
        </p15:guide>
        <p15:guide id="4" orient="horz" pos="3891" userDrawn="1">
          <p15:clr>
            <a:srgbClr val="A4A3A4"/>
          </p15:clr>
        </p15:guide>
        <p15:guide id="5" pos="461" userDrawn="1">
          <p15:clr>
            <a:srgbClr val="A4A3A4"/>
          </p15:clr>
        </p15:guide>
        <p15:guide id="6" pos="7265" userDrawn="1">
          <p15:clr>
            <a:srgbClr val="A4A3A4"/>
          </p15:clr>
        </p15:guide>
        <p15:guide id="7" pos="528" userDrawn="1">
          <p15:clr>
            <a:srgbClr val="A4A3A4"/>
          </p15:clr>
        </p15:guide>
        <p15:guide id="8" pos="71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EFEF"/>
    <a:srgbClr val="02447B"/>
    <a:srgbClr val="1D5B8D"/>
    <a:srgbClr val="FA7F6F"/>
    <a:srgbClr val="0040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4241" autoAdjust="0"/>
    <p:restoredTop sz="94660"/>
  </p:normalViewPr>
  <p:slideViewPr>
    <p:cSldViewPr snapToGrid="0" showGuides="1">
      <p:cViewPr>
        <p:scale>
          <a:sx n="50" d="100"/>
          <a:sy n="50" d="100"/>
        </p:scale>
        <p:origin x="1218" y="1080"/>
      </p:cViewPr>
      <p:guideLst>
        <p:guide orient="horz" pos="2160"/>
        <p:guide pos="3840"/>
        <p:guide orient="horz" pos="550"/>
        <p:guide orient="horz" pos="3891"/>
        <p:guide pos="461"/>
        <p:guide pos="7265"/>
        <p:guide pos="528"/>
        <p:guide pos="7152"/>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gs" Target="tags/tag1.xml"/><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handoutMaster" Target="handoutMasters/handoutMaster1.xml"/><Relationship Id="rId10" Type="http://schemas.openxmlformats.org/officeDocument/2006/relationships/notesMaster" Target="notesMasters/notesMaster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Arial" panose="020B0604020202020204" pitchFamily="34" charset="0"/>
                <a:ea typeface="Arial" panose="020B0604020202020204" pitchFamily="34" charset="0"/>
              </a:rPr>
            </a:fld>
            <a:endParaRPr lang="zh-CN" altLang="en-US">
              <a:latin typeface="Arial" panose="020B0604020202020204" pitchFamily="34" charset="0"/>
              <a:ea typeface="Arial" panose="020B0604020202020204" pitchFamily="34"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Arial" panose="020B0604020202020204" pitchFamily="34" charset="0"/>
                <a:ea typeface="Arial" panose="020B0604020202020204" pitchFamily="34" charset="0"/>
              </a:rPr>
            </a:fld>
            <a:endParaRPr lang="zh-CN" altLang="en-US">
              <a:latin typeface="Arial" panose="020B0604020202020204" pitchFamily="34" charset="0"/>
              <a:ea typeface="Arial" panose="020B0604020202020204" pitchFamily="34" charset="0"/>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37B1BD33-4AD2-42C3-AD21-67D8315C0A9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169C72C7-69D4-403D-B8F7-1DEFA0C1552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0F49C3C-A103-4584-906A-9D36290AC99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61B419-42FC-4430-B34A-D32864B20F6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F49C3C-A103-4584-906A-9D36290AC99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61B419-42FC-4430-B34A-D32864B20F6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5092504"/>
            <a:ext cx="12192000" cy="17795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descr="水中的建筑&#10;&#10;描述已自动生成"/>
          <p:cNvPicPr>
            <a:picLocks noChangeAspect="1"/>
          </p:cNvPicPr>
          <p:nvPr/>
        </p:nvPicPr>
        <p:blipFill rotWithShape="1">
          <a:blip r:embed="rId1">
            <a:extLst>
              <a:ext uri="{28A0092B-C50C-407E-A947-70E740481C1C}">
                <a14:useLocalDpi xmlns:a14="http://schemas.microsoft.com/office/drawing/2010/main" val="0"/>
              </a:ext>
            </a:extLst>
          </a:blip>
          <a:srcRect l="53654" b="7963"/>
          <a:stretch>
            <a:fillRect/>
          </a:stretch>
        </p:blipFill>
        <p:spPr>
          <a:xfrm>
            <a:off x="6541476" y="0"/>
            <a:ext cx="5650523" cy="6311900"/>
          </a:xfrm>
          <a:prstGeom prst="rect">
            <a:avLst/>
          </a:prstGeom>
        </p:spPr>
      </p:pic>
      <p:sp>
        <p:nvSpPr>
          <p:cNvPr id="6" name="文本框 5"/>
          <p:cNvSpPr txBox="1"/>
          <p:nvPr/>
        </p:nvSpPr>
        <p:spPr>
          <a:xfrm>
            <a:off x="815975" y="1367155"/>
            <a:ext cx="5538470" cy="2306955"/>
          </a:xfrm>
          <a:prstGeom prst="rect">
            <a:avLst/>
          </a:prstGeom>
          <a:noFill/>
        </p:spPr>
        <p:txBody>
          <a:bodyPr wrap="square">
            <a:spAutoFit/>
          </a:bodyPr>
          <a:lstStyle/>
          <a:p>
            <a:pPr fontAlgn="ctr"/>
            <a:r>
              <a:rPr lang="en-US" altLang="zh-CN" sz="4800" b="0" i="0" u="none" strike="noStrike" dirty="0">
                <a:solidFill>
                  <a:srgbClr val="000000"/>
                </a:solidFill>
                <a:effectLst/>
                <a:latin typeface="+mj-lt"/>
                <a:ea typeface="Arial" panose="020B0604020202020204" pitchFamily="34" charset="0"/>
              </a:rPr>
              <a:t>Analysis and Price Prediction for </a:t>
            </a:r>
            <a:r>
              <a:rPr lang="en-IN" altLang="en-US" sz="4800" b="0" i="0" u="none" strike="noStrike" dirty="0">
                <a:solidFill>
                  <a:srgbClr val="000000"/>
                </a:solidFill>
                <a:effectLst/>
                <a:latin typeface="+mj-lt"/>
                <a:ea typeface="Arial" panose="020B0604020202020204" pitchFamily="34" charset="0"/>
              </a:rPr>
              <a:t>Mobile Phone</a:t>
            </a:r>
            <a:endParaRPr lang="en-IN" altLang="en-US" sz="3200" b="0" i="0" u="none" strike="noStrike" dirty="0">
              <a:solidFill>
                <a:srgbClr val="000000"/>
              </a:solidFill>
              <a:effectLst/>
              <a:latin typeface="+mj-lt"/>
              <a:ea typeface="Arial" panose="020B0604020202020204" pitchFamily="34" charset="0"/>
            </a:endParaRPr>
          </a:p>
        </p:txBody>
      </p:sp>
      <p:grpSp>
        <p:nvGrpSpPr>
          <p:cNvPr id="10" name="组合 9"/>
          <p:cNvGrpSpPr/>
          <p:nvPr/>
        </p:nvGrpSpPr>
        <p:grpSpPr>
          <a:xfrm>
            <a:off x="963784" y="996372"/>
            <a:ext cx="409832" cy="252724"/>
            <a:chOff x="5589972" y="1867355"/>
            <a:chExt cx="409832" cy="252724"/>
          </a:xfrm>
        </p:grpSpPr>
        <p:grpSp>
          <p:nvGrpSpPr>
            <p:cNvPr id="5" name="组合 4"/>
            <p:cNvGrpSpPr/>
            <p:nvPr/>
          </p:nvGrpSpPr>
          <p:grpSpPr>
            <a:xfrm>
              <a:off x="5589972" y="1867355"/>
              <a:ext cx="252724" cy="252724"/>
              <a:chOff x="-2439932" y="2109093"/>
              <a:chExt cx="252724" cy="252724"/>
            </a:xfrm>
          </p:grpSpPr>
          <p:sp>
            <p:nvSpPr>
              <p:cNvPr id="3" name="矩形 2"/>
              <p:cNvSpPr/>
              <p:nvPr/>
            </p:nvSpPr>
            <p:spPr>
              <a:xfrm>
                <a:off x="-2439932" y="2109093"/>
                <a:ext cx="252724" cy="252724"/>
              </a:xfrm>
              <a:prstGeom prst="rect">
                <a:avLst/>
              </a:prstGeom>
              <a:solidFill>
                <a:srgbClr val="FD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半闭框 3"/>
              <p:cNvSpPr/>
              <p:nvPr/>
            </p:nvSpPr>
            <p:spPr>
              <a:xfrm rot="18906990">
                <a:off x="-2339537" y="2186514"/>
                <a:ext cx="97885" cy="97885"/>
              </a:xfrm>
              <a:prstGeom prst="halfFrame">
                <a:avLst>
                  <a:gd name="adj1" fmla="val 20601"/>
                  <a:gd name="adj2" fmla="val 1970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9" name="半闭框 8"/>
            <p:cNvSpPr/>
            <p:nvPr/>
          </p:nvSpPr>
          <p:spPr>
            <a:xfrm rot="2693010" flipH="1">
              <a:off x="5901919" y="1950031"/>
              <a:ext cx="97885" cy="97885"/>
            </a:xfrm>
            <a:prstGeom prst="halfFrame">
              <a:avLst>
                <a:gd name="adj1" fmla="val 20601"/>
                <a:gd name="adj2" fmla="val 19701"/>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11" name="矩形 10"/>
          <p:cNvSpPr/>
          <p:nvPr/>
        </p:nvSpPr>
        <p:spPr>
          <a:xfrm>
            <a:off x="881231" y="3690505"/>
            <a:ext cx="1744717" cy="46245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993967" y="3787881"/>
            <a:ext cx="1925515" cy="275590"/>
          </a:xfrm>
          <a:prstGeom prst="rect">
            <a:avLst/>
          </a:prstGeom>
          <a:noFill/>
        </p:spPr>
        <p:txBody>
          <a:bodyPr wrap="square">
            <a:spAutoFit/>
          </a:bodyPr>
          <a:lstStyle>
            <a:defPPr>
              <a:defRPr lang="zh-CN"/>
            </a:defPPr>
            <a:lvl1pPr fontAlgn="ctr">
              <a:defRPr sz="1100" b="0" i="0" u="none" strike="noStrike">
                <a:solidFill>
                  <a:schemeClr val="bg1"/>
                </a:solidFill>
                <a:effectLst/>
                <a:latin typeface="+mj-lt"/>
                <a:ea typeface="Microsoft YaHei" panose="020B0503020204020204" pitchFamily="34" charset="-122"/>
              </a:defRPr>
            </a:lvl1pPr>
          </a:lstStyle>
          <a:p>
            <a:r>
              <a:rPr lang="en-IN" altLang="zh-CN" sz="1200" dirty="0">
                <a:solidFill>
                  <a:schemeClr val="accent2"/>
                </a:solidFill>
                <a:ea typeface="Arial" panose="020B0604020202020204" pitchFamily="34" charset="0"/>
              </a:rPr>
              <a:t>By Manasa Avvaru</a:t>
            </a:r>
            <a:endParaRPr lang="en-IN" altLang="zh-CN" sz="1200" dirty="0">
              <a:solidFill>
                <a:schemeClr val="accent2"/>
              </a:solidFill>
              <a:ea typeface="Arial" panose="020B0604020202020204" pitchFamily="34" charset="0"/>
            </a:endParaRPr>
          </a:p>
        </p:txBody>
      </p:sp>
      <p:sp>
        <p:nvSpPr>
          <p:cNvPr id="33" name="文本框 32"/>
          <p:cNvSpPr txBox="1"/>
          <p:nvPr/>
        </p:nvSpPr>
        <p:spPr>
          <a:xfrm>
            <a:off x="8814472" y="353345"/>
            <a:ext cx="1371365" cy="261610"/>
          </a:xfrm>
          <a:prstGeom prst="rect">
            <a:avLst/>
          </a:prstGeom>
          <a:noFill/>
        </p:spPr>
        <p:txBody>
          <a:bodyPr wrap="square">
            <a:spAutoFit/>
          </a:bodyPr>
          <a:lstStyle>
            <a:defPPr>
              <a:defRPr lang="zh-CN"/>
            </a:defPPr>
            <a:lvl1pPr fontAlgn="ctr">
              <a:defRPr sz="1100" b="0" i="0" u="none" strike="noStrike">
                <a:solidFill>
                  <a:srgbClr val="000000"/>
                </a:solidFill>
                <a:effectLst/>
                <a:latin typeface="+mj-lt"/>
                <a:ea typeface="Microsoft YaHei" panose="020B0503020204020204" pitchFamily="34" charset="-122"/>
              </a:defRPr>
            </a:lvl1pPr>
          </a:lstStyle>
          <a:p>
            <a:r>
              <a:rPr lang="en-US" altLang="zh-CN" dirty="0">
                <a:solidFill>
                  <a:schemeClr val="bg1"/>
                </a:solidFill>
                <a:ea typeface="Arial" panose="020B0604020202020204" pitchFamily="34" charset="0"/>
              </a:rPr>
              <a:t>Investmentt</a:t>
            </a:r>
            <a:endParaRPr lang="en-US" altLang="zh-CN" dirty="0">
              <a:solidFill>
                <a:schemeClr val="bg1"/>
              </a:solidFill>
              <a:ea typeface="Arial" panose="020B0604020202020204" pitchFamily="34" charset="0"/>
            </a:endParaRPr>
          </a:p>
        </p:txBody>
      </p:sp>
      <p:sp>
        <p:nvSpPr>
          <p:cNvPr id="34" name="文本框 33"/>
          <p:cNvSpPr txBox="1"/>
          <p:nvPr/>
        </p:nvSpPr>
        <p:spPr>
          <a:xfrm>
            <a:off x="10544463" y="353345"/>
            <a:ext cx="1168724" cy="261610"/>
          </a:xfrm>
          <a:prstGeom prst="rect">
            <a:avLst/>
          </a:prstGeom>
          <a:noFill/>
        </p:spPr>
        <p:txBody>
          <a:bodyPr wrap="square">
            <a:spAutoFit/>
          </a:bodyPr>
          <a:lstStyle>
            <a:defPPr>
              <a:defRPr lang="zh-CN"/>
            </a:defPPr>
            <a:lvl1pPr fontAlgn="ctr">
              <a:defRPr sz="1100" b="0" i="0" u="none" strike="noStrike">
                <a:solidFill>
                  <a:srgbClr val="000000"/>
                </a:solidFill>
                <a:effectLst/>
                <a:latin typeface="+mj-lt"/>
                <a:ea typeface="Microsoft YaHei" panose="020B0503020204020204" pitchFamily="34" charset="-122"/>
              </a:defRPr>
            </a:lvl1pPr>
          </a:lstStyle>
          <a:p>
            <a:r>
              <a:rPr lang="en-US" altLang="zh-CN" sz="1100" dirty="0">
                <a:solidFill>
                  <a:schemeClr val="bg1"/>
                </a:solidFill>
                <a:ea typeface="Arial" panose="020B0604020202020204" pitchFamily="34" charset="0"/>
              </a:rPr>
              <a:t>Proposal</a:t>
            </a:r>
            <a:endParaRPr lang="en-US" altLang="zh-CN" dirty="0">
              <a:solidFill>
                <a:schemeClr val="bg1"/>
              </a:solidFill>
              <a:ea typeface="Arial" panose="020B0604020202020204" pitchFamily="34" charset="0"/>
            </a:endParaRPr>
          </a:p>
        </p:txBody>
      </p:sp>
      <p:sp>
        <p:nvSpPr>
          <p:cNvPr id="35" name="文本框 34"/>
          <p:cNvSpPr txBox="1"/>
          <p:nvPr/>
        </p:nvSpPr>
        <p:spPr>
          <a:xfrm>
            <a:off x="10142247" y="6264286"/>
            <a:ext cx="2256222" cy="261610"/>
          </a:xfrm>
          <a:prstGeom prst="rect">
            <a:avLst/>
          </a:prstGeom>
          <a:noFill/>
        </p:spPr>
        <p:txBody>
          <a:bodyPr wrap="square">
            <a:spAutoFit/>
          </a:bodyPr>
          <a:lstStyle/>
          <a:p>
            <a:pPr fontAlgn="ctr"/>
            <a:r>
              <a:rPr lang="en-US" altLang="zh-CN" sz="1100" b="0" i="0" u="none" strike="noStrike" dirty="0">
                <a:solidFill>
                  <a:schemeClr val="tx2">
                    <a:lumMod val="75000"/>
                  </a:schemeClr>
                </a:solidFill>
                <a:effectLst/>
                <a:ea typeface="Arial" panose="020B0604020202020204" pitchFamily="34" charset="0"/>
              </a:rPr>
              <a:t>www.website.com</a:t>
            </a:r>
            <a:endParaRPr lang="en-US" altLang="zh-CN" sz="1100" b="0" i="0" u="none" strike="noStrike" dirty="0">
              <a:solidFill>
                <a:schemeClr val="tx2">
                  <a:lumMod val="75000"/>
                </a:schemeClr>
              </a:solidFill>
              <a:effectLst/>
              <a:ea typeface="Arial" panose="020B0604020202020204" pitchFamily="34" charset="0"/>
            </a:endParaRPr>
          </a:p>
        </p:txBody>
      </p:sp>
      <p:sp>
        <p:nvSpPr>
          <p:cNvPr id="37" name="文本框 36"/>
          <p:cNvSpPr txBox="1"/>
          <p:nvPr/>
        </p:nvSpPr>
        <p:spPr>
          <a:xfrm>
            <a:off x="767811" y="334522"/>
            <a:ext cx="1304596" cy="276999"/>
          </a:xfrm>
          <a:prstGeom prst="rect">
            <a:avLst/>
          </a:prstGeom>
          <a:noFill/>
        </p:spPr>
        <p:txBody>
          <a:bodyPr wrap="square">
            <a:spAutoFit/>
          </a:bodyPr>
          <a:lstStyle/>
          <a:p>
            <a:r>
              <a:rPr lang="en-US" altLang="zh-CN" sz="1200" dirty="0">
                <a:solidFill>
                  <a:srgbClr val="02447B"/>
                </a:solidFill>
                <a:latin typeface="+mj-lt"/>
              </a:rPr>
              <a:t>YOUR  LOGO</a:t>
            </a:r>
            <a:endParaRPr lang="zh-CN" altLang="en-US" sz="1200" dirty="0">
              <a:solidFill>
                <a:srgbClr val="02447B"/>
              </a:solidFill>
              <a:latin typeface="+mj-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br>
              <a:rPr lang="en-US"/>
            </a:br>
            <a:r>
              <a:rPr lang="en-IN" altLang="en-US"/>
              <a:t>I</a:t>
            </a:r>
            <a:r>
              <a:rPr lang="en-US"/>
              <a:t>ntroduction</a:t>
            </a:r>
            <a:endParaRPr lang="en-US"/>
          </a:p>
        </p:txBody>
      </p:sp>
      <p:sp>
        <p:nvSpPr>
          <p:cNvPr id="3" name="Content Placeholder 2"/>
          <p:cNvSpPr>
            <a:spLocks noGrp="1"/>
          </p:cNvSpPr>
          <p:nvPr>
            <p:ph idx="1"/>
          </p:nvPr>
        </p:nvSpPr>
        <p:spPr/>
        <p:txBody>
          <a:bodyPr/>
          <a:p>
            <a:r>
              <a:rPr lang="en-US">
                <a:latin typeface="Microsoft YaHei" panose="020B0503020204020204" pitchFamily="34" charset="-122"/>
                <a:ea typeface="Microsoft YaHei" panose="020B0503020204020204" pitchFamily="34" charset="-122"/>
              </a:rPr>
              <a:t>Our lives now wouldn't be the same without cell phones. It can be difficult to determine what elements actually influence the cost of these mobile gadgets due to the huge variety of models, features, and price points. We will explore the complex network of specs, brand influences, and market factors that affect mobile phone prices through this project, which will be data-driven.</a:t>
            </a:r>
            <a:endParaRPr lang="en-US">
              <a:latin typeface="Microsoft YaHei" panose="020B0503020204020204" pitchFamily="34" charset="-122"/>
              <a:ea typeface="Microsoft YaHei"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Tools and Libraries</a:t>
            </a:r>
            <a:endParaRPr lang="en-US"/>
          </a:p>
        </p:txBody>
      </p:sp>
      <p:sp>
        <p:nvSpPr>
          <p:cNvPr id="3" name="Content Placeholder 2"/>
          <p:cNvSpPr>
            <a:spLocks noGrp="1"/>
          </p:cNvSpPr>
          <p:nvPr>
            <p:ph idx="1"/>
          </p:nvPr>
        </p:nvSpPr>
        <p:spPr/>
        <p:txBody>
          <a:bodyPr>
            <a:normAutofit/>
          </a:bodyPr>
          <a:p>
            <a:r>
              <a:rPr sz="2400">
                <a:latin typeface="Microsoft YaHei" panose="020B0503020204020204" pitchFamily="34" charset="-122"/>
                <a:ea typeface="Microsoft YaHei" panose="020B0503020204020204" pitchFamily="34" charset="-122"/>
              </a:rPr>
              <a:t>Data visualization tools (Matplotlib, Seaborn)</a:t>
            </a:r>
            <a:endParaRPr sz="2400">
              <a:latin typeface="Microsoft YaHei" panose="020B0503020204020204" pitchFamily="34" charset="-122"/>
              <a:ea typeface="Microsoft YaHei" panose="020B0503020204020204" pitchFamily="34" charset="-122"/>
            </a:endParaRPr>
          </a:p>
          <a:p>
            <a:r>
              <a:rPr sz="2400">
                <a:latin typeface="Microsoft YaHei" panose="020B0503020204020204" pitchFamily="34" charset="-122"/>
                <a:ea typeface="Microsoft YaHei" panose="020B0503020204020204" pitchFamily="34" charset="-122"/>
              </a:rPr>
              <a:t>Data analysis techniques (correlation, feature selection)</a:t>
            </a:r>
            <a:endParaRPr sz="2400">
              <a:latin typeface="Microsoft YaHei" panose="020B0503020204020204" pitchFamily="34" charset="-122"/>
              <a:ea typeface="Microsoft YaHei" panose="020B0503020204020204" pitchFamily="34" charset="-122"/>
            </a:endParaRPr>
          </a:p>
          <a:p>
            <a:r>
              <a:rPr sz="2400">
                <a:latin typeface="Microsoft YaHei" panose="020B0503020204020204" pitchFamily="34" charset="-122"/>
                <a:ea typeface="Microsoft YaHei" panose="020B0503020204020204" pitchFamily="34" charset="-122"/>
              </a:rPr>
              <a:t>Machine learning libraries (Scikit-learn, TensorFlow, etc.)</a:t>
            </a:r>
            <a:endParaRPr sz="2400">
              <a:latin typeface="Microsoft YaHei" panose="020B0503020204020204" pitchFamily="34" charset="-122"/>
              <a:ea typeface="Microsoft YaHei"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Methodology</a:t>
            </a:r>
            <a:endParaRPr lang="en-US"/>
          </a:p>
        </p:txBody>
      </p:sp>
      <p:sp>
        <p:nvSpPr>
          <p:cNvPr id="3" name="Content Placeholder 2"/>
          <p:cNvSpPr>
            <a:spLocks noGrp="1"/>
          </p:cNvSpPr>
          <p:nvPr>
            <p:ph idx="1"/>
          </p:nvPr>
        </p:nvSpPr>
        <p:spPr/>
        <p:txBody>
          <a:bodyPr>
            <a:normAutofit/>
          </a:bodyPr>
          <a:p>
            <a:r>
              <a:rPr lang="en-US" sz="2000">
                <a:latin typeface="Microsoft YaHei" panose="020B0503020204020204" pitchFamily="34" charset="-122"/>
                <a:ea typeface="Microsoft YaHei" panose="020B0503020204020204" pitchFamily="34" charset="-122"/>
              </a:rPr>
              <a:t>Data Exploration</a:t>
            </a:r>
            <a:r>
              <a:rPr lang="en-IN" altLang="en-US" sz="2000">
                <a:latin typeface="Microsoft YaHei" panose="020B0503020204020204" pitchFamily="34" charset="-122"/>
                <a:ea typeface="Microsoft YaHei" panose="020B0503020204020204" pitchFamily="34" charset="-122"/>
              </a:rPr>
              <a:t> - the procedure of examining unprocessed data to identify its features and trends</a:t>
            </a:r>
            <a:endParaRPr lang="en-IN" altLang="en-US" sz="2000">
              <a:latin typeface="Microsoft YaHei" panose="020B0503020204020204" pitchFamily="34" charset="-122"/>
              <a:ea typeface="Microsoft YaHei" panose="020B0503020204020204" pitchFamily="34" charset="-122"/>
            </a:endParaRPr>
          </a:p>
          <a:p>
            <a:r>
              <a:rPr lang="en-IN" altLang="en-US" sz="2000">
                <a:latin typeface="Microsoft YaHei" panose="020B0503020204020204" pitchFamily="34" charset="-122"/>
                <a:ea typeface="Microsoft YaHei" panose="020B0503020204020204" pitchFamily="34" charset="-122"/>
              </a:rPr>
              <a:t>Data Preprocessing - the procedure for organizing, purifying, and converting unprocessed data so that it can be examined and utilized to forecast outcomes or guide choices</a:t>
            </a:r>
            <a:endParaRPr lang="en-IN" altLang="en-US" sz="2000">
              <a:latin typeface="Microsoft YaHei" panose="020B0503020204020204" pitchFamily="34" charset="-122"/>
              <a:ea typeface="Microsoft YaHei" panose="020B0503020204020204" pitchFamily="34" charset="-122"/>
            </a:endParaRPr>
          </a:p>
          <a:p>
            <a:r>
              <a:rPr lang="en-IN" altLang="en-US" sz="2000">
                <a:latin typeface="Microsoft YaHei" panose="020B0503020204020204" pitchFamily="34" charset="-122"/>
                <a:ea typeface="Microsoft YaHei" panose="020B0503020204020204" pitchFamily="34" charset="-122"/>
              </a:rPr>
              <a:t>Feature Extraction - Determine features that have a significant influence by using:</a:t>
            </a:r>
            <a:endParaRPr lang="en-IN" altLang="en-US" sz="2000">
              <a:latin typeface="Microsoft YaHei" panose="020B0503020204020204" pitchFamily="34" charset="-122"/>
              <a:ea typeface="Microsoft YaHei" panose="020B0503020204020204" pitchFamily="34" charset="-122"/>
            </a:endParaRPr>
          </a:p>
          <a:p>
            <a:pPr marL="0" indent="0">
              <a:buNone/>
            </a:pPr>
            <a:r>
              <a:rPr lang="en-IN" altLang="en-US" sz="2000">
                <a:latin typeface="Microsoft YaHei" panose="020B0503020204020204" pitchFamily="34" charset="-122"/>
                <a:ea typeface="Microsoft YaHei" panose="020B0503020204020204" pitchFamily="34" charset="-122"/>
              </a:rPr>
              <a:t>Statistical methods (analysis of correlation)</a:t>
            </a:r>
            <a:endParaRPr lang="en-IN" altLang="en-US" sz="2000">
              <a:latin typeface="Microsoft YaHei" panose="020B0503020204020204" pitchFamily="34" charset="-122"/>
              <a:ea typeface="Microsoft YaHei" panose="020B0503020204020204" pitchFamily="34" charset="-122"/>
            </a:endParaRPr>
          </a:p>
          <a:p>
            <a:pPr marL="0" indent="0">
              <a:buNone/>
            </a:pPr>
            <a:r>
              <a:rPr lang="en-IN" altLang="en-US" sz="2000">
                <a:latin typeface="Microsoft YaHei" panose="020B0503020204020204" pitchFamily="34" charset="-122"/>
                <a:ea typeface="Microsoft YaHei" panose="020B0503020204020204" pitchFamily="34" charset="-122"/>
              </a:rPr>
              <a:t>Techniques for feature importance (dimensionality reduction or selection)</a:t>
            </a:r>
            <a:endParaRPr lang="en-IN" altLang="en-US" sz="2000">
              <a:latin typeface="Microsoft YaHei" panose="020B0503020204020204" pitchFamily="34" charset="-122"/>
              <a:ea typeface="Microsoft YaHei" panose="020B0503020204020204" pitchFamily="34" charset="-122"/>
            </a:endParaRPr>
          </a:p>
          <a:p>
            <a:r>
              <a:rPr lang="en-IN" altLang="en-US" sz="2000">
                <a:latin typeface="Microsoft YaHei" panose="020B0503020204020204" pitchFamily="34" charset="-122"/>
                <a:ea typeface="Microsoft YaHei" panose="020B0503020204020204" pitchFamily="34" charset="-122"/>
              </a:rPr>
              <a:t>Model Building - Create training and testing sets from the dataset.</a:t>
            </a:r>
            <a:endParaRPr lang="en-IN" altLang="en-US" sz="2000">
              <a:latin typeface="Microsoft YaHei" panose="020B0503020204020204" pitchFamily="34" charset="-122"/>
              <a:ea typeface="Microsoft YaHei" panose="020B0503020204020204" pitchFamily="34" charset="-122"/>
            </a:endParaRPr>
          </a:p>
          <a:p>
            <a:pPr marL="0" indent="0">
              <a:buNone/>
            </a:pPr>
            <a:r>
              <a:rPr lang="en-IN" altLang="en-US" sz="2000">
                <a:latin typeface="Microsoft YaHei" panose="020B0503020204020204" pitchFamily="34" charset="-122"/>
                <a:ea typeface="Microsoft YaHei" panose="020B0503020204020204" pitchFamily="34" charset="-122"/>
              </a:rPr>
              <a:t>Create a price prediction machine learning model by utilizing random forests and linear regression.</a:t>
            </a:r>
            <a:endParaRPr lang="en-IN" altLang="en-US" sz="2000">
              <a:latin typeface="Microsoft YaHei" panose="020B0503020204020204" pitchFamily="34" charset="-122"/>
              <a:ea typeface="Microsoft YaHei" panose="020B0503020204020204" pitchFamily="34" charset="-122"/>
            </a:endParaRPr>
          </a:p>
          <a:p>
            <a:pPr marL="0" indent="0">
              <a:buNone/>
            </a:pPr>
            <a:endParaRPr lang="en-IN" altLang="en-US" sz="2000">
              <a:latin typeface="Microsoft YaHei" panose="020B0503020204020204" pitchFamily="34" charset="-122"/>
              <a:ea typeface="Microsoft YaHei"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Methodology</a:t>
            </a:r>
            <a:endParaRPr lang="en-US"/>
          </a:p>
        </p:txBody>
      </p:sp>
      <p:sp>
        <p:nvSpPr>
          <p:cNvPr id="3" name="Content Placeholder 2"/>
          <p:cNvSpPr>
            <a:spLocks noGrp="1"/>
          </p:cNvSpPr>
          <p:nvPr>
            <p:ph idx="1"/>
          </p:nvPr>
        </p:nvSpPr>
        <p:spPr/>
        <p:txBody>
          <a:bodyPr>
            <a:normAutofit/>
          </a:bodyPr>
          <a:p>
            <a:r>
              <a:rPr lang="en-US" sz="2000">
                <a:latin typeface="Microsoft YaHei" panose="020B0503020204020204" pitchFamily="34" charset="-122"/>
                <a:ea typeface="Microsoft YaHei" panose="020B0503020204020204" pitchFamily="34" charset="-122"/>
              </a:rPr>
              <a:t>Model Evaluation</a:t>
            </a:r>
            <a:r>
              <a:rPr lang="en-IN" altLang="en-US" sz="2000">
                <a:latin typeface="Microsoft YaHei" panose="020B0503020204020204" pitchFamily="34" charset="-122"/>
                <a:ea typeface="Microsoft YaHei" panose="020B0503020204020204" pitchFamily="34" charset="-122"/>
              </a:rPr>
              <a:t> - Use measures such as mean absolute error (MAE) and root mean squared error (RMSE) to evaluate the performance of the model.</a:t>
            </a:r>
            <a:endParaRPr lang="en-IN" altLang="en-US" sz="2000">
              <a:latin typeface="Microsoft YaHei" panose="020B0503020204020204" pitchFamily="34" charset="-122"/>
              <a:ea typeface="Microsoft YaHei" panose="020B0503020204020204" pitchFamily="34" charset="-122"/>
            </a:endParaRPr>
          </a:p>
          <a:p>
            <a:r>
              <a:rPr lang="en-IN" altLang="en-US" sz="2000">
                <a:latin typeface="Microsoft YaHei" panose="020B0503020204020204" pitchFamily="34" charset="-122"/>
                <a:ea typeface="Microsoft YaHei" panose="020B0503020204020204" pitchFamily="34" charset="-122"/>
              </a:rPr>
              <a:t>Feature Importance Analysis - Using model insights, confirm the significance of the features found during extraction.</a:t>
            </a:r>
            <a:endParaRPr lang="en-IN" altLang="en-US" sz="2000">
              <a:latin typeface="Microsoft YaHei" panose="020B0503020204020204" pitchFamily="34" charset="-122"/>
              <a:ea typeface="Microsoft YaHei" panose="020B0503020204020204" pitchFamily="34" charset="-122"/>
            </a:endParaRPr>
          </a:p>
          <a:p>
            <a:r>
              <a:rPr lang="en-IN" altLang="en-US" sz="2000">
                <a:latin typeface="Microsoft YaHei" panose="020B0503020204020204" pitchFamily="34" charset="-122"/>
                <a:ea typeface="Microsoft YaHei" panose="020B0503020204020204" pitchFamily="34" charset="-122"/>
              </a:rPr>
              <a:t>Reporting &amp; Visualization - Key findings are summarized in a comprehensive report that includes visuals to present to the client.</a:t>
            </a:r>
            <a:endParaRPr lang="en-IN" altLang="en-US" sz="2000">
              <a:latin typeface="Microsoft YaHei" panose="020B0503020204020204" pitchFamily="34" charset="-122"/>
              <a:ea typeface="Microsoft YaHei" panose="020B0503020204020204" pitchFamily="3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Findings</a:t>
            </a:r>
            <a:endParaRPr lang="en-IN" altLang="en-US"/>
          </a:p>
        </p:txBody>
      </p:sp>
      <p:sp>
        <p:nvSpPr>
          <p:cNvPr id="3" name="Content Placeholder 2"/>
          <p:cNvSpPr>
            <a:spLocks noGrp="1"/>
          </p:cNvSpPr>
          <p:nvPr>
            <p:ph idx="1"/>
          </p:nvPr>
        </p:nvSpPr>
        <p:spPr/>
        <p:txBody>
          <a:bodyPr>
            <a:normAutofit/>
          </a:bodyPr>
          <a:p>
            <a:r>
              <a:rPr sz="2400">
                <a:latin typeface="Microsoft YaHei" panose="020B0503020204020204" pitchFamily="34" charset="-122"/>
                <a:ea typeface="Microsoft YaHei" panose="020B0503020204020204" pitchFamily="34" charset="-122"/>
              </a:rPr>
              <a:t>An effective model for predicting the price of mobile phones.</a:t>
            </a:r>
            <a:endParaRPr sz="2400">
              <a:latin typeface="Microsoft YaHei" panose="020B0503020204020204" pitchFamily="34" charset="-122"/>
              <a:ea typeface="Microsoft YaHei" panose="020B0503020204020204" pitchFamily="34" charset="-122"/>
            </a:endParaRPr>
          </a:p>
          <a:p>
            <a:r>
              <a:rPr sz="2400">
                <a:latin typeface="Microsoft YaHei" panose="020B0503020204020204" pitchFamily="34" charset="-122"/>
                <a:ea typeface="Microsoft YaHei" panose="020B0503020204020204" pitchFamily="34" charset="-122"/>
              </a:rPr>
              <a:t>determining which characteristics have the biggest impact on mobile phone costs.</a:t>
            </a:r>
            <a:endParaRPr sz="2400">
              <a:latin typeface="Microsoft YaHei" panose="020B0503020204020204" pitchFamily="34" charset="-122"/>
              <a:ea typeface="Microsoft YaHei" panose="020B0503020204020204" pitchFamily="34" charset="-122"/>
            </a:endParaRPr>
          </a:p>
          <a:p>
            <a:r>
              <a:rPr sz="2400">
                <a:latin typeface="Microsoft YaHei" panose="020B0503020204020204" pitchFamily="34" charset="-122"/>
                <a:ea typeface="Microsoft YaHei" panose="020B0503020204020204" pitchFamily="34" charset="-122"/>
              </a:rPr>
              <a:t>practical suggestions for maximizing marketing and pricing tactics according to the significance of features.</a:t>
            </a:r>
            <a:endParaRPr sz="2400">
              <a:latin typeface="Microsoft YaHei" panose="020B0503020204020204" pitchFamily="34" charset="-122"/>
              <a:ea typeface="Microsoft YaHei" panose="020B0503020204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Conclusion</a:t>
            </a:r>
            <a:endParaRPr lang="en-IN" altLang="en-US"/>
          </a:p>
        </p:txBody>
      </p:sp>
      <p:sp>
        <p:nvSpPr>
          <p:cNvPr id="3" name="Content Placeholder 2"/>
          <p:cNvSpPr>
            <a:spLocks noGrp="1"/>
          </p:cNvSpPr>
          <p:nvPr>
            <p:ph idx="1"/>
          </p:nvPr>
        </p:nvSpPr>
        <p:spPr/>
        <p:txBody>
          <a:bodyPr>
            <a:normAutofit/>
          </a:bodyPr>
          <a:p>
            <a:r>
              <a:rPr sz="2000">
                <a:latin typeface="Microsoft YaHei" panose="020B0503020204020204" pitchFamily="34" charset="-122"/>
                <a:ea typeface="Microsoft YaHei" panose="020B0503020204020204" pitchFamily="34" charset="-122"/>
              </a:rPr>
              <a:t>This project effectively created a machine learning model that uses important features to forecast mobile phone pricing. We determined the most important elements influencing price using feature extraction techniques, offering insightful information for well-informed decision-making.</a:t>
            </a:r>
            <a:endParaRPr sz="2000">
              <a:latin typeface="Microsoft YaHei" panose="020B0503020204020204" pitchFamily="34" charset="-122"/>
              <a:ea typeface="Microsoft YaHei" panose="020B0503020204020204" pitchFamily="34" charset="-122"/>
            </a:endParaRPr>
          </a:p>
        </p:txBody>
      </p:sp>
    </p:spTree>
  </p:cSld>
  <p:clrMapOvr>
    <a:masterClrMapping/>
  </p:clrMapOvr>
</p:sld>
</file>

<file path=ppt/tags/tag1.xml><?xml version="1.0" encoding="utf-8"?>
<p:tagLst xmlns:p="http://schemas.openxmlformats.org/presentationml/2006/main">
  <p:tag name="KSO_WPP_MARK_KEY" val="b8f6c38c-3cc9-4020-aab3-46c4b1e0202e"/>
  <p:tag name="COMMONDATA" val="eyJoZGlkIjoiODM1YWUzZDdkNDU0ODlhNzIwYTJmZGVjNDNkZGI1NjQifQ=="/>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02447B"/>
      </a:accent1>
      <a:accent2>
        <a:srgbClr val="FA7F6F"/>
      </a:accent2>
      <a:accent3>
        <a:srgbClr val="A5A5A5"/>
      </a:accent3>
      <a:accent4>
        <a:srgbClr val="FFC000"/>
      </a:accent4>
      <a:accent5>
        <a:srgbClr val="5B9BD5"/>
      </a:accent5>
      <a:accent6>
        <a:srgbClr val="70AD47"/>
      </a:accent6>
      <a:hlink>
        <a:srgbClr val="0563C1"/>
      </a:hlink>
      <a:folHlink>
        <a:srgbClr val="954F72"/>
      </a:folHlink>
    </a:clrScheme>
    <a:fontScheme name="海外商务风细体">
      <a:majorFont>
        <a:latin typeface="Montserrat SemiBold"/>
        <a:ea typeface=""/>
        <a:cs typeface=""/>
      </a:majorFont>
      <a:minorFont>
        <a:latin typeface="Gilro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02447B"/>
    </a:accent1>
    <a:accent2>
      <a:srgbClr val="FA7F6F"/>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0</TotalTime>
  <Words>2279</Words>
  <Application>WPS Presentation</Application>
  <PresentationFormat>宽屏</PresentationFormat>
  <Paragraphs>49</Paragraphs>
  <Slides>7</Slides>
  <Notes>1</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7</vt:i4>
      </vt:variant>
    </vt:vector>
  </HeadingPairs>
  <TitlesOfParts>
    <vt:vector size="21" baseType="lpstr">
      <vt:lpstr>Arial</vt:lpstr>
      <vt:lpstr>SimSun</vt:lpstr>
      <vt:lpstr>Wingdings</vt:lpstr>
      <vt:lpstr>Microsoft YaHei</vt:lpstr>
      <vt:lpstr>Gilroy</vt:lpstr>
      <vt:lpstr>Montserrat SemiBold</vt:lpstr>
      <vt:lpstr>Arial Unicode MS</vt:lpstr>
      <vt:lpstr>Microsoft Tai Le</vt:lpstr>
      <vt:lpstr>Merriweather</vt:lpstr>
      <vt:lpstr>Segoe Print</vt:lpstr>
      <vt:lpstr>Merriweather</vt:lpstr>
      <vt:lpstr>Merriweather</vt:lpstr>
      <vt:lpstr>Calibri</vt:lpstr>
      <vt:lpstr>Office 主题​​</vt:lpstr>
      <vt:lpstr>PowerPoint 演示文稿</vt:lpstr>
      <vt:lpstr>PowerPoint 演示文稿</vt:lpstr>
      <vt:lpstr>Methodology</vt:lpstr>
      <vt:lpstr>PowerPoint 演示文稿</vt:lpstr>
      <vt:lpstr>Methodology</vt:lpstr>
      <vt:lpstr>Methodology</vt:lpstr>
      <vt:lpstr>Analysis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Hui abbey</dc:creator>
  <cp:lastModifiedBy>manasaavvaru3</cp:lastModifiedBy>
  <cp:revision>11</cp:revision>
  <dcterms:created xsi:type="dcterms:W3CDTF">2023-03-30T01:59:00Z</dcterms:created>
  <dcterms:modified xsi:type="dcterms:W3CDTF">2024-12-22T14:38:42Z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5C147675E7E8432A90DC198DD9553845_11</vt:lpwstr>
  </property>
  <property fmtid="{D5CDD505-2E9C-101B-9397-08002B2CF9AE}" pid="3" name="KSOProductBuildVer">
    <vt:lpwstr>1033-12.2.0.18639</vt:lpwstr>
  </property>
</Properties>
</file>

<file path=docProps/thumbnail.jpeg>
</file>